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4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5"/>
    <p:restoredTop sz="94697"/>
  </p:normalViewPr>
  <p:slideViewPr>
    <p:cSldViewPr snapToGrid="0" snapToObjects="1">
      <p:cViewPr varScale="1">
        <p:scale>
          <a:sx n="58" d="100"/>
          <a:sy n="58" d="100"/>
        </p:scale>
        <p:origin x="24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855433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532241774_2880x1920.jpg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532241774_2880x1920.jpg"/>
          <p:cNvSpPr>
            <a:spLocks noGrp="1"/>
          </p:cNvSpPr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532204087_1355x1355.jpg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532205080_1647x1098.jpg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32205080_1647x1098.jpg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532204087_1355x1355.jpg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532241774_2880x1920.jpg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59999" y="13081000"/>
            <a:ext cx="453239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t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Эволюция и выживаемость  рассеянных звездных скоплений…"/>
          <p:cNvSpPr txBox="1">
            <a:spLocks noGrp="1"/>
          </p:cNvSpPr>
          <p:nvPr>
            <p:ph type="ctrTitle"/>
          </p:nvPr>
        </p:nvSpPr>
        <p:spPr>
          <a:xfrm>
            <a:off x="1778000" y="4121802"/>
            <a:ext cx="20828000" cy="4648201"/>
          </a:xfrm>
          <a:prstGeom prst="rect">
            <a:avLst/>
          </a:prstGeom>
        </p:spPr>
        <p:txBody>
          <a:bodyPr/>
          <a:lstStyle/>
          <a:p>
            <a:pPr defTabSz="726440">
              <a:defRPr sz="7392"/>
            </a:pPr>
            <a:r>
              <a:t>Эволюция и выживаемость </a:t>
            </a:r>
            <a:br/>
            <a:r>
              <a:t>рассеянных звездных скоплений</a:t>
            </a:r>
          </a:p>
          <a:p>
            <a:pPr defTabSz="726440">
              <a:defRPr sz="7392"/>
            </a:pPr>
            <a:r>
              <a:t>в моделях с каспом плотности и низкой эффективностью звездообразования</a:t>
            </a:r>
          </a:p>
        </p:txBody>
      </p:sp>
      <p:sp>
        <p:nvSpPr>
          <p:cNvPr id="120" name="B. Shukirgaliyev, A. Otebay, M. Sobolenko, M. Ishchenko, O. Borodina,…"/>
          <p:cNvSpPr txBox="1">
            <a:spLocks noGrp="1"/>
          </p:cNvSpPr>
          <p:nvPr>
            <p:ph type="subTitle" sz="quarter" idx="1"/>
          </p:nvPr>
        </p:nvSpPr>
        <p:spPr>
          <a:xfrm>
            <a:off x="1778000" y="9292718"/>
            <a:ext cx="21269036" cy="4021838"/>
          </a:xfrm>
          <a:prstGeom prst="rect">
            <a:avLst/>
          </a:prstGeom>
        </p:spPr>
        <p:txBody>
          <a:bodyPr/>
          <a:lstStyle/>
          <a:p>
            <a:pPr defTabSz="742950">
              <a:defRPr sz="4860"/>
            </a:pPr>
            <a:r>
              <a:rPr dirty="0"/>
              <a:t>B. </a:t>
            </a:r>
            <a:r>
              <a:rPr dirty="0" err="1"/>
              <a:t>Shukirgaliyev</a:t>
            </a:r>
            <a:r>
              <a:rPr dirty="0"/>
              <a:t>, A. </a:t>
            </a:r>
            <a:r>
              <a:rPr dirty="0" err="1"/>
              <a:t>Otebay</a:t>
            </a:r>
            <a:r>
              <a:rPr dirty="0"/>
              <a:t>, M. </a:t>
            </a:r>
            <a:r>
              <a:rPr dirty="0" err="1"/>
              <a:t>Sobolenko</a:t>
            </a:r>
            <a:r>
              <a:rPr dirty="0"/>
              <a:t>, M. </a:t>
            </a:r>
            <a:r>
              <a:rPr dirty="0" err="1"/>
              <a:t>Ishchenko</a:t>
            </a:r>
            <a:r>
              <a:rPr dirty="0"/>
              <a:t>, </a:t>
            </a:r>
            <a:r>
              <a:rPr b="1" dirty="0"/>
              <a:t>O. </a:t>
            </a:r>
            <a:r>
              <a:rPr b="1" dirty="0" err="1"/>
              <a:t>Borodina</a:t>
            </a:r>
            <a:r>
              <a:rPr dirty="0"/>
              <a:t>, </a:t>
            </a:r>
          </a:p>
          <a:p>
            <a:pPr defTabSz="742950">
              <a:defRPr sz="4860"/>
            </a:pPr>
            <a:r>
              <a:rPr dirty="0"/>
              <a:t>T. </a:t>
            </a:r>
            <a:r>
              <a:rPr dirty="0" err="1"/>
              <a:t>Panamarev</a:t>
            </a:r>
            <a:r>
              <a:rPr dirty="0"/>
              <a:t>, S. </a:t>
            </a:r>
            <a:r>
              <a:rPr dirty="0" err="1"/>
              <a:t>Myrzakul</a:t>
            </a:r>
            <a:r>
              <a:rPr dirty="0"/>
              <a:t>, M. </a:t>
            </a:r>
            <a:r>
              <a:rPr dirty="0" err="1"/>
              <a:t>Kalambay</a:t>
            </a:r>
            <a:r>
              <a:rPr dirty="0"/>
              <a:t>, A. </a:t>
            </a:r>
            <a:r>
              <a:rPr dirty="0" err="1"/>
              <a:t>Naurzbayeva</a:t>
            </a:r>
            <a:r>
              <a:rPr dirty="0"/>
              <a:t>, E. </a:t>
            </a:r>
            <a:r>
              <a:rPr dirty="0" err="1"/>
              <a:t>Abdikamalov</a:t>
            </a:r>
            <a:r>
              <a:rPr dirty="0"/>
              <a:t>, E. </a:t>
            </a:r>
            <a:r>
              <a:rPr dirty="0" err="1"/>
              <a:t>Polyachenko</a:t>
            </a:r>
            <a:r>
              <a:rPr dirty="0"/>
              <a:t>, S. Banerjee, P. </a:t>
            </a:r>
            <a:r>
              <a:rPr dirty="0" err="1"/>
              <a:t>Berczik</a:t>
            </a:r>
            <a:r>
              <a:rPr dirty="0"/>
              <a:t>, R. </a:t>
            </a:r>
            <a:r>
              <a:rPr dirty="0" err="1"/>
              <a:t>Spurzem</a:t>
            </a:r>
            <a:r>
              <a:rPr dirty="0"/>
              <a:t>, and A. Just</a:t>
            </a:r>
            <a:endParaRPr lang="en-US" dirty="0"/>
          </a:p>
          <a:p>
            <a:pPr defTabSz="742950">
              <a:defRPr sz="4860"/>
            </a:pPr>
            <a:endParaRPr sz="1079" dirty="0"/>
          </a:p>
        </p:txBody>
      </p:sp>
      <p:pic>
        <p:nvPicPr>
          <p:cNvPr id="121" name="photo_2021-09-06 15.01.26.jpeg" descr="photo_2021-09-06 15.01.2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35" y="962655"/>
            <a:ext cx="1940571" cy="2410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687" y="1424798"/>
            <a:ext cx="5188471" cy="148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8122" y="1200581"/>
            <a:ext cx="2851601" cy="1934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5283" y="736411"/>
            <a:ext cx="2862675" cy="2862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8932" y="1080605"/>
            <a:ext cx="3029136" cy="2174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07447" y="1236111"/>
            <a:ext cx="1863275" cy="186327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0060E9-10B6-2848-AF98-77300FB0ADB4}"/>
              </a:ext>
            </a:extLst>
          </p:cNvPr>
          <p:cNvSpPr txBox="1"/>
          <p:nvPr/>
        </p:nvSpPr>
        <p:spPr>
          <a:xfrm>
            <a:off x="14695146" y="12886672"/>
            <a:ext cx="914833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09.12.2021 </a:t>
            </a:r>
            <a:r>
              <a:rPr kumimoji="0" lang="ru-RU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Астрофизический семинар ИНАСАН</a:t>
            </a:r>
            <a:endParaRPr kumimoji="0" lang="en-RU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482" y="2279092"/>
            <a:ext cx="13870368" cy="11558642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Время бурной релаксаци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Время бурной релаксации</a:t>
            </a: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Equation"/>
              <p:cNvSpPr txBox="1"/>
              <p:nvPr/>
            </p:nvSpPr>
            <p:spPr>
              <a:xfrm>
                <a:off x="2740932" y="4943320"/>
                <a:ext cx="3269966" cy="146253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sz="4800" dirty="0"/>
              </a:p>
            </p:txBody>
          </p:sp>
        </mc:Choice>
        <mc:Fallback xmlns="">
          <p:sp>
            <p:nvSpPr>
              <p:cNvPr id="19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932" y="4943320"/>
                <a:ext cx="3269966" cy="1462535"/>
              </a:xfrm>
              <a:prstGeom prst="rect">
                <a:avLst/>
              </a:prstGeom>
              <a:blipFill>
                <a:blip r:embed="rId3"/>
                <a:stretch>
                  <a:fillRect l="-6589" t="-4310" r="-18217" b="-1293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8" name="Table"/>
          <p:cNvGraphicFramePr/>
          <p:nvPr/>
        </p:nvGraphicFramePr>
        <p:xfrm>
          <a:off x="2268639" y="8041412"/>
          <a:ext cx="4838004" cy="4117836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419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630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 b="1">
                          <a:sym typeface="Helvetica Neue"/>
                        </a:rPr>
                        <a:t>SFE_10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 b="1">
                          <a:sym typeface="Helvetica Neue"/>
                        </a:rPr>
                        <a:t>SFE_J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630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 b="1">
                          <a:sym typeface="Helvetica Neue"/>
                        </a:rPr>
                        <a:t>0.13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0.10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30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 b="1">
                          <a:sym typeface="Helvetica Neue"/>
                        </a:rPr>
                        <a:t>0.15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0.12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630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 b="1">
                          <a:sym typeface="Helvetica Neue"/>
                        </a:rPr>
                        <a:t>0.17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0.14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630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 b="1">
                          <a:sym typeface="Helvetica Neue"/>
                        </a:rPr>
                        <a:t>0.20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0.16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630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 b="1">
                          <a:sym typeface="Helvetica Neue"/>
                        </a:rPr>
                        <a:t>0.25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0.20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633" y="2320152"/>
            <a:ext cx="10853697" cy="10853696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Доля звезд vs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lvl="1"/>
                <a:r>
                  <a:t>Доля звезд vs </a:t>
                </a:r>
                <a14:m>
                  <m:oMath xmlns:m="http://schemas.openxmlformats.org/officeDocument/2006/math">
                    <m:r>
                      <a:rPr sz="1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201" name="Доля звезд vs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1657" b="-2872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3453" y="3133564"/>
            <a:ext cx="10252730" cy="10252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/>
          <a:srcRect b="46419"/>
          <a:stretch>
            <a:fillRect/>
          </a:stretch>
        </p:blipFill>
        <p:spPr>
          <a:xfrm>
            <a:off x="1640284" y="1204317"/>
            <a:ext cx="21103296" cy="1130732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08" name="Доля звезд vs SF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Доля звезд vs SFE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Equation"/>
              <p:cNvSpPr txBox="1"/>
              <p:nvPr/>
            </p:nvSpPr>
            <p:spPr>
              <a:xfrm>
                <a:off x="6995216" y="12677287"/>
                <a:ext cx="1365744" cy="47040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SFE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4000"/>
              </a:p>
            </p:txBody>
          </p:sp>
        </mc:Choice>
        <mc:Fallback xmlns="">
          <p:sp>
            <p:nvSpPr>
              <p:cNvPr id="20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216" y="12677287"/>
                <a:ext cx="1365744" cy="470409"/>
              </a:xfrm>
              <a:prstGeom prst="rect">
                <a:avLst/>
              </a:prstGeom>
              <a:blipFill>
                <a:blip r:embed="rId3"/>
                <a:stretch>
                  <a:fillRect l="-18519" r="-26852" b="-7894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Equation"/>
              <p:cNvSpPr txBox="1"/>
              <p:nvPr/>
            </p:nvSpPr>
            <p:spPr>
              <a:xfrm>
                <a:off x="16216941" y="12677287"/>
                <a:ext cx="1425256" cy="470409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SFE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4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4000"/>
              </a:p>
            </p:txBody>
          </p:sp>
        </mc:Choice>
        <mc:Fallback xmlns="">
          <p:sp>
            <p:nvSpPr>
              <p:cNvPr id="21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6941" y="12677287"/>
                <a:ext cx="1425256" cy="470409"/>
              </a:xfrm>
              <a:prstGeom prst="rect">
                <a:avLst/>
              </a:prstGeom>
              <a:blipFill>
                <a:blip r:embed="rId4"/>
                <a:stretch>
                  <a:fillRect l="-15789" r="-23684" b="-7894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Вывод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Выводы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Бурная релаксация длится менее 25 миллионов лет после мгновенного выброса газа.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Бурная релаксация длится менее 25 миллионов лет после мгновенного выброса газа.</a:t>
                </a:r>
              </a:p>
              <a:p>
                <a:r>
                  <a:t>Скопления с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t> у профиля Дэнена имеют меньшие допустимые  SFE, чем приведенные SFE Пламмера</a:t>
                </a:r>
              </a:p>
              <a:p>
                <a:r>
                  <a:t>Скопления с каспом намного лучше переносят мгновенный выброс газа, чем скопления с профилем Пламмера</a:t>
                </a:r>
              </a:p>
              <a:p>
                <a:r>
                  <a:t>Чем выраженней касп в начальном профиле, тем ниже критическое значение SFE для выживаемости</a:t>
                </a:r>
              </a:p>
            </p:txBody>
          </p:sp>
        </mc:Choice>
        <mc:Fallback xmlns="">
          <p:sp>
            <p:nvSpPr>
              <p:cNvPr id="213" name="Бурная релаксация длится менее 25 миллионов лет после мгновенного выброса газа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87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Double-click to ed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884" y="2037734"/>
            <a:ext cx="16537760" cy="10796843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Образование РЗС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Образование РЗС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944734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31" name="A. Tutukov (1978)"/>
          <p:cNvSpPr txBox="1"/>
          <p:nvPr/>
        </p:nvSpPr>
        <p:spPr>
          <a:xfrm>
            <a:off x="845523" y="12564844"/>
            <a:ext cx="3842869" cy="65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spcBef>
                <a:spcPts val="4500"/>
              </a:spcBef>
              <a:defRPr sz="3800" b="0"/>
            </a:lvl1pPr>
          </a:lstStyle>
          <a:p>
            <a:r>
              <a:t>A. Tutukov (1978)</a:t>
            </a:r>
          </a:p>
        </p:txBody>
      </p:sp>
      <p:sp>
        <p:nvSpPr>
          <p:cNvPr id="132" name="Lada &amp; Lada 2003,…"/>
          <p:cNvSpPr txBox="1"/>
          <p:nvPr/>
        </p:nvSpPr>
        <p:spPr>
          <a:xfrm>
            <a:off x="19261378" y="11010015"/>
            <a:ext cx="4308095" cy="2564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3800" b="0"/>
            </a:pPr>
            <a:r>
              <a:t>Lada &amp; Lada 2003, </a:t>
            </a:r>
          </a:p>
          <a:p>
            <a:pPr algn="l">
              <a:spcBef>
                <a:spcPts val="500"/>
              </a:spcBef>
              <a:defRPr sz="3800" b="0"/>
            </a:pPr>
            <a:r>
              <a:t>Higuchi et al 2009, 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  <a:p>
            <a:pPr algn="l">
              <a:spcBef>
                <a:spcPts val="500"/>
              </a:spcBef>
              <a:defRPr sz="3800" b="0"/>
            </a:pPr>
            <a:r>
              <a:t>Evans et al. 2009, </a:t>
            </a:r>
          </a:p>
          <a:p>
            <a:pPr algn="l">
              <a:spcBef>
                <a:spcPts val="500"/>
              </a:spcBef>
              <a:defRPr sz="3800" b="0"/>
            </a:pPr>
            <a:r>
              <a:t>Murray 2011</a:t>
            </a:r>
            <a:r>
              <a:rPr sz="1200">
                <a:latin typeface="Times Roman"/>
                <a:ea typeface="Times Roman"/>
                <a:cs typeface="Times Roman"/>
                <a:sym typeface="Times Roman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Подходы к подсчету SF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Подходы к подсчету SFE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Double-click to edit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594535" y="3090062"/>
                <a:ext cx="22758714" cy="9611889"/>
              </a:xfrm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Sz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SFE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b>
                          </m:sSub>
                          <m: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gas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dirty="0"/>
              </a:p>
              <a:p>
                <a:pPr marL="0" indent="0">
                  <a:buSz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SFE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loc</m:t>
                          </m:r>
                        </m:sub>
                      </m:sSub>
                      <m:r>
                        <a:rPr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b>
                          </m:sSub>
                          <m: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b>
                          </m:sSub>
                          <m: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b>
                          </m:sSub>
                          <m: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gas</m:t>
                              </m:r>
                            </m:sub>
                          </m:sSub>
                          <m: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dirty="0"/>
              </a:p>
              <a:p>
                <a:pPr marL="0" indent="0">
                  <a:buSz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SFE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sz="5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b>
                          </m:sSub>
                          <m: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(&lt;</m:t>
                          </m:r>
                          <m: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b>
                          </m:sSub>
                          <m: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(&lt;</m:t>
                          </m:r>
                          <m: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sz="5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gas</m:t>
                              </m:r>
                            </m:sub>
                          </m:sSub>
                          <m: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(&lt;</m:t>
                          </m:r>
                          <m: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sz="5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35" name="Double-click to edit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594535" y="3090062"/>
                <a:ext cx="22758714" cy="9611889"/>
              </a:xfrm>
              <a:prstGeom prst="rect">
                <a:avLst/>
              </a:prstGeom>
              <a:blipFill>
                <a:blip r:embed="rId2"/>
                <a:stretch>
                  <a:fillRect l="-89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0507" y="3452219"/>
            <a:ext cx="9812742" cy="6996787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944734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Equation"/>
              <p:cNvSpPr txBox="1"/>
              <p:nvPr/>
            </p:nvSpPr>
            <p:spPr>
              <a:xfrm>
                <a:off x="20632231" y="10938280"/>
                <a:ext cx="2251051" cy="539497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=2/3</m:t>
                      </m:r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sz="4800" dirty="0"/>
              </a:p>
            </p:txBody>
          </p:sp>
        </mc:Choice>
        <mc:Fallback xmlns="">
          <p:sp>
            <p:nvSpPr>
              <p:cNvPr id="13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2231" y="10938280"/>
                <a:ext cx="2251051" cy="539497"/>
              </a:xfrm>
              <a:prstGeom prst="rect">
                <a:avLst/>
              </a:prstGeom>
              <a:blipFill>
                <a:blip r:embed="rId4"/>
                <a:stretch>
                  <a:fillRect l="-8989" r="-20787" b="-8604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G. Parmentier &amp; S. Pfalzner (2013)"/>
          <p:cNvSpPr txBox="1"/>
          <p:nvPr/>
        </p:nvSpPr>
        <p:spPr>
          <a:xfrm>
            <a:off x="16418648" y="12455285"/>
            <a:ext cx="7452234" cy="65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500"/>
              </a:spcBef>
              <a:defRPr sz="3800" b="0"/>
            </a:lvl1pPr>
          </a:lstStyle>
          <a:p>
            <a:r>
              <a:rPr dirty="0"/>
              <a:t>G. </a:t>
            </a:r>
            <a:r>
              <a:rPr dirty="0" err="1"/>
              <a:t>Parmentier</a:t>
            </a:r>
            <a:r>
              <a:rPr dirty="0"/>
              <a:t> &amp; S. </a:t>
            </a:r>
            <a:r>
              <a:rPr dirty="0" err="1"/>
              <a:t>Pfalzner</a:t>
            </a:r>
            <a:r>
              <a:rPr dirty="0"/>
              <a:t> (2013)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Equation"/>
              <p:cNvSpPr txBox="1"/>
              <p:nvPr/>
            </p:nvSpPr>
            <p:spPr>
              <a:xfrm>
                <a:off x="17609957" y="10577047"/>
                <a:ext cx="2052458" cy="57488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sz="4800"/>
              </a:p>
            </p:txBody>
          </p:sp>
        </mc:Choice>
        <mc:Fallback xmlns="">
          <p:sp>
            <p:nvSpPr>
              <p:cNvPr id="14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9957" y="10577047"/>
                <a:ext cx="2052458" cy="574884"/>
              </a:xfrm>
              <a:prstGeom prst="rect">
                <a:avLst/>
              </a:prstGeom>
              <a:blipFill>
                <a:blip r:embed="rId5"/>
                <a:stretch>
                  <a:fillRect l="-10494" r="-19753" b="-6304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Equation"/>
              <p:cNvSpPr txBox="1"/>
              <p:nvPr/>
            </p:nvSpPr>
            <p:spPr>
              <a:xfrm>
                <a:off x="17564079" y="11477777"/>
                <a:ext cx="2144214" cy="57445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⋆</m:t>
                          </m:r>
                        </m:sub>
                      </m:sSub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p>
                      </m:sSup>
                    </m:oMath>
                  </m:oMathPara>
                </a14:m>
                <a:endParaRPr sz="4800"/>
              </a:p>
            </p:txBody>
          </p:sp>
        </mc:Choice>
        <mc:Fallback xmlns="">
          <p:sp>
            <p:nvSpPr>
              <p:cNvPr id="14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4079" y="11477777"/>
                <a:ext cx="2144214" cy="574452"/>
              </a:xfrm>
              <a:prstGeom prst="rect">
                <a:avLst/>
              </a:prstGeom>
              <a:blipFill>
                <a:blip r:embed="rId6"/>
                <a:stretch>
                  <a:fillRect l="-9412" r="-12353" b="-6304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F. C. Adams (2000) H. Baumgardt &amp; P. Kroupa  (2007)"/>
          <p:cNvSpPr txBox="1"/>
          <p:nvPr/>
        </p:nvSpPr>
        <p:spPr>
          <a:xfrm>
            <a:off x="864939" y="12281099"/>
            <a:ext cx="7166814" cy="1231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4500"/>
              </a:spcBef>
              <a:defRPr sz="3800" b="0"/>
            </a:pPr>
            <a:r>
              <a:t>F. C. Adams (2000)</a:t>
            </a:r>
            <a:br/>
            <a:r>
              <a:t>H. Baumgardt &amp; P. Kroupa</a:t>
            </a:r>
            <a:r>
              <a:rPr sz="1200"/>
              <a:t>  </a:t>
            </a:r>
            <a:r>
              <a:t>(2007)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8495" y="2964401"/>
            <a:ext cx="10347128" cy="10347128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Модели Дэнена и Пламмер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Модели Дэнена и Пламмера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Double-click to edit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89100" y="2524067"/>
                <a:ext cx="21005800" cy="9296401"/>
              </a:xfrm>
              <a:prstGeom prst="rect">
                <a:avLst/>
              </a:prstGeom>
            </p:spPr>
            <p:txBody>
              <a:bodyPr/>
              <a:lstStyle/>
              <a:p>
                <a:pPr marL="677333" indent="-677333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⋆</m:t>
                            </m:r>
                          </m:sub>
                        </m:sSub>
                      </m:num>
                      <m:den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  <m:sup>
                            <m: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den>
                    </m:f>
                    <m:sSup>
                      <m:sSupPr>
                        <m:ctrlP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sz="57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sz="57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sz="57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sz="57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sz="57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sz="57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sub>
                                  <m:sup>
                                    <m:r>
                                      <a:rPr sz="57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  <m:sup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−5/2</m:t>
                        </m:r>
                      </m:sup>
                    </m:sSup>
                  </m:oMath>
                </a14:m>
                <a:endParaRPr dirty="0"/>
              </a:p>
              <a:p>
                <a:pPr marL="1905000" lvl="6" indent="1371600">
                  <a:lnSpc>
                    <a:spcPct val="150000"/>
                  </a:lnSpc>
                  <a:spcBef>
                    <a:spcPts val="4500"/>
                  </a:spcBef>
                  <a:buSzTx/>
                  <a:buNone/>
                  <a:defRPr sz="35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=5⇒</m:t>
                      </m:r>
                      <m:r>
                        <a:rPr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=3.3</m:t>
                      </m:r>
                    </m:oMath>
                  </m:oMathPara>
                </a14:m>
                <a:endParaRPr dirty="0"/>
              </a:p>
              <a:p>
                <a:pPr marL="677333" indent="-677333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(3−</m:t>
                        </m:r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⋆</m:t>
                            </m:r>
                          </m:sub>
                        </m:sSub>
                      </m:num>
                      <m:den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sup>
                        </m:sSup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sub>
                        </m:sSub>
                        <m:sSup>
                          <m:sSupPr>
                            <m:ctrlP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4−</m:t>
                            </m:r>
                            <m: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sup>
                        </m:sSup>
                      </m:den>
                    </m:f>
                  </m:oMath>
                </a14:m>
                <a:endParaRPr dirty="0"/>
              </a:p>
              <a:p>
                <a:pPr marL="1905000" lvl="6" indent="1371600">
                  <a:lnSpc>
                    <a:spcPct val="150000"/>
                  </a:lnSpc>
                  <a:spcBef>
                    <a:spcPts val="4500"/>
                  </a:spcBef>
                  <a:buSzTx/>
                  <a:buNone/>
                  <a:defRPr sz="35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=4⇒</m:t>
                      </m:r>
                      <m:r>
                        <a:rPr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=2.6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46" name="Double-click to edit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89100" y="2524067"/>
                <a:ext cx="21005800" cy="9296401"/>
              </a:xfrm>
              <a:prstGeom prst="rect">
                <a:avLst/>
              </a:prstGeom>
              <a:blipFill>
                <a:blip r:embed="rId3"/>
                <a:stretch>
                  <a:fillRect l="-193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944734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48" name="Dehnen"/>
          <p:cNvSpPr txBox="1"/>
          <p:nvPr/>
        </p:nvSpPr>
        <p:spPr>
          <a:xfrm>
            <a:off x="17109430" y="3950947"/>
            <a:ext cx="2214983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4800" b="0"/>
            </a:lvl1pPr>
          </a:lstStyle>
          <a:p>
            <a:r>
              <a:rPr dirty="0" err="1"/>
              <a:t>Dehnen</a:t>
            </a:r>
            <a:endParaRPr dirty="0"/>
          </a:p>
        </p:txBody>
      </p:sp>
      <p:sp>
        <p:nvSpPr>
          <p:cNvPr id="149" name="Plummer"/>
          <p:cNvSpPr txBox="1"/>
          <p:nvPr/>
        </p:nvSpPr>
        <p:spPr>
          <a:xfrm>
            <a:off x="15661182" y="7393584"/>
            <a:ext cx="255392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4800" b="0"/>
            </a:lvl1pPr>
          </a:lstStyle>
          <a:p>
            <a:r>
              <a:t>Plummer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"/>
              <p:cNvSpPr txBox="1"/>
              <p:nvPr/>
            </p:nvSpPr>
            <p:spPr>
              <a:xfrm>
                <a:off x="15873485" y="5676249"/>
                <a:ext cx="1541678" cy="52578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>
                <a:lvl1pPr algn="l">
                  <a:spcBef>
                    <a:spcPts val="4500"/>
                  </a:spcBef>
                  <a:defRPr sz="3800" b="0">
                    <a:solidFill>
                      <a:srgbClr val="C53A32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750" i="1">
                          <a:solidFill>
                            <a:srgbClr val="C53A3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sz="2750" i="1">
                          <a:solidFill>
                            <a:srgbClr val="C53A3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50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3485" y="5676249"/>
                <a:ext cx="1541678" cy="525785"/>
              </a:xfrm>
              <a:prstGeom prst="rect">
                <a:avLst/>
              </a:prstGeom>
              <a:blipFill>
                <a:blip r:embed="rId4"/>
                <a:stretch>
                  <a:fillRect l="-4065" b="-930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"/>
              <p:cNvSpPr txBox="1"/>
              <p:nvPr/>
            </p:nvSpPr>
            <p:spPr>
              <a:xfrm>
                <a:off x="15873484" y="4656827"/>
                <a:ext cx="1173599" cy="54117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>
                <a:lvl1pPr algn="l">
                  <a:spcBef>
                    <a:spcPts val="4500"/>
                  </a:spcBef>
                  <a:defRPr sz="3800" b="0">
                    <a:solidFill>
                      <a:srgbClr val="519E3E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850" i="1">
                          <a:solidFill>
                            <a:srgbClr val="519E3E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sz="2850" i="1">
                          <a:solidFill>
                            <a:srgbClr val="519E3E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51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3484" y="4656827"/>
                <a:ext cx="1173599" cy="541174"/>
              </a:xfrm>
              <a:prstGeom prst="rect">
                <a:avLst/>
              </a:prstGeom>
              <a:blipFill>
                <a:blip r:embed="rId5"/>
                <a:stretch>
                  <a:fillRect l="-6383" b="-1363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"/>
              <p:cNvSpPr txBox="1"/>
              <p:nvPr/>
            </p:nvSpPr>
            <p:spPr>
              <a:xfrm>
                <a:off x="15852703" y="3492312"/>
                <a:ext cx="1333860" cy="52578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>
                <a:lvl1pPr algn="l">
                  <a:spcBef>
                    <a:spcPts val="4500"/>
                  </a:spcBef>
                  <a:defRPr sz="3800" b="0">
                    <a:solidFill>
                      <a:srgbClr val="3B75AF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750" i="1">
                          <a:solidFill>
                            <a:srgbClr val="3B74AF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sz="2750" i="1">
                          <a:solidFill>
                            <a:srgbClr val="3B74AF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52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2703" y="3492312"/>
                <a:ext cx="1333860" cy="525785"/>
              </a:xfrm>
              <a:prstGeom prst="rect">
                <a:avLst/>
              </a:prstGeom>
              <a:blipFill>
                <a:blip r:embed="rId6"/>
                <a:stretch>
                  <a:fillRect l="-4717" b="-952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Lada et al. (2010)…"/>
          <p:cNvSpPr txBox="1"/>
          <p:nvPr/>
        </p:nvSpPr>
        <p:spPr>
          <a:xfrm>
            <a:off x="975449" y="11702934"/>
            <a:ext cx="6470143" cy="2180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3800" b="0"/>
            </a:pPr>
            <a:r>
              <a:t>Lada et al. (2010)</a:t>
            </a:r>
          </a:p>
          <a:p>
            <a:pPr algn="l">
              <a:spcBef>
                <a:spcPts val="500"/>
              </a:spcBef>
              <a:defRPr sz="3800" b="0"/>
            </a:pPr>
            <a:r>
              <a:t>Schneider et al. (2015)</a:t>
            </a:r>
          </a:p>
          <a:p>
            <a:pPr algn="l">
              <a:spcBef>
                <a:spcPts val="500"/>
              </a:spcBef>
              <a:defRPr sz="3800" b="0"/>
            </a:pPr>
            <a:r>
              <a:t>Parmentier &amp; Pasquali (2020) </a:t>
            </a:r>
            <a:endParaRPr sz="120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8495" y="2964401"/>
            <a:ext cx="10347128" cy="10347128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Модели Дэнена и Пламмер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Модели Дэнена и Пламмера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Double-click to edit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89100" y="2524067"/>
                <a:ext cx="21005800" cy="9296401"/>
              </a:xfrm>
              <a:prstGeom prst="rect">
                <a:avLst/>
              </a:prstGeom>
            </p:spPr>
            <p:txBody>
              <a:bodyPr/>
              <a:lstStyle/>
              <a:p>
                <a:pPr marL="677333" indent="-677333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⋆</m:t>
                            </m:r>
                          </m:sub>
                        </m:sSub>
                      </m:num>
                      <m:den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bSup>
                          <m:sSubSupPr>
                            <m:ctrlP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  <m:sup>
                            <m: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den>
                    </m:f>
                    <m:sSup>
                      <m:sSupPr>
                        <m:ctrlP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sz="575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sz="57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sz="57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sz="57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sz="57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sz="57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sz="57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sub>
                                  <m:sup>
                                    <m:r>
                                      <a:rPr sz="575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  <m:sup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−5/2</m:t>
                        </m:r>
                      </m:sup>
                    </m:sSup>
                  </m:oMath>
                </a14:m>
                <a:endParaRPr dirty="0"/>
              </a:p>
              <a:p>
                <a:pPr marL="1905000" lvl="6" indent="1371600">
                  <a:lnSpc>
                    <a:spcPct val="150000"/>
                  </a:lnSpc>
                  <a:spcBef>
                    <a:spcPts val="4500"/>
                  </a:spcBef>
                  <a:buSzTx/>
                  <a:buNone/>
                  <a:defRPr sz="35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=5⇒</m:t>
                      </m:r>
                      <m:r>
                        <a:rPr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=3.3</m:t>
                      </m:r>
                    </m:oMath>
                  </m:oMathPara>
                </a14:m>
                <a:endParaRPr dirty="0"/>
              </a:p>
              <a:p>
                <a:pPr marL="677333" indent="-677333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57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(3−</m:t>
                        </m:r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⋆</m:t>
                            </m:r>
                          </m:sub>
                        </m:sSub>
                      </m:num>
                      <m:den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sup>
                        </m:sSup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sz="57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sub>
                        </m:sSub>
                        <m:sSup>
                          <m:sSupPr>
                            <m:ctrlP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4−</m:t>
                            </m:r>
                            <m:r>
                              <a:rPr sz="575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sup>
                        </m:sSup>
                      </m:den>
                    </m:f>
                  </m:oMath>
                </a14:m>
                <a:endParaRPr dirty="0"/>
              </a:p>
              <a:p>
                <a:pPr marL="1905000" lvl="6" indent="1371600">
                  <a:lnSpc>
                    <a:spcPct val="150000"/>
                  </a:lnSpc>
                  <a:spcBef>
                    <a:spcPts val="4500"/>
                  </a:spcBef>
                  <a:buSzTx/>
                  <a:buNone/>
                  <a:defRPr sz="35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=4⇒</m:t>
                      </m:r>
                      <m:r>
                        <a:rPr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sz="46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=2.6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46" name="Double-click to edit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89100" y="2524067"/>
                <a:ext cx="21005800" cy="9296401"/>
              </a:xfrm>
              <a:prstGeom prst="rect">
                <a:avLst/>
              </a:prstGeom>
              <a:blipFill>
                <a:blip r:embed="rId3"/>
                <a:stretch>
                  <a:fillRect l="-193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944734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48" name="Dehnen"/>
          <p:cNvSpPr txBox="1"/>
          <p:nvPr/>
        </p:nvSpPr>
        <p:spPr>
          <a:xfrm>
            <a:off x="17109430" y="3950947"/>
            <a:ext cx="2214983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4800" b="0"/>
            </a:lvl1pPr>
          </a:lstStyle>
          <a:p>
            <a:r>
              <a:rPr dirty="0" err="1"/>
              <a:t>Dehnen</a:t>
            </a:r>
            <a:endParaRPr dirty="0"/>
          </a:p>
        </p:txBody>
      </p:sp>
      <p:sp>
        <p:nvSpPr>
          <p:cNvPr id="149" name="Plummer"/>
          <p:cNvSpPr txBox="1"/>
          <p:nvPr/>
        </p:nvSpPr>
        <p:spPr>
          <a:xfrm>
            <a:off x="15661182" y="7393584"/>
            <a:ext cx="255392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sz="4800" b="0"/>
            </a:lvl1pPr>
          </a:lstStyle>
          <a:p>
            <a:r>
              <a:t>Plummer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"/>
              <p:cNvSpPr txBox="1"/>
              <p:nvPr/>
            </p:nvSpPr>
            <p:spPr>
              <a:xfrm>
                <a:off x="15873485" y="5676249"/>
                <a:ext cx="1541678" cy="52578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>
                <a:lvl1pPr algn="l">
                  <a:spcBef>
                    <a:spcPts val="4500"/>
                  </a:spcBef>
                  <a:defRPr sz="3800" b="0">
                    <a:solidFill>
                      <a:srgbClr val="C53A32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750" i="1">
                          <a:solidFill>
                            <a:srgbClr val="C53A3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sz="2750" i="1">
                          <a:solidFill>
                            <a:srgbClr val="C53A3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50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3485" y="5676249"/>
                <a:ext cx="1541678" cy="525785"/>
              </a:xfrm>
              <a:prstGeom prst="rect">
                <a:avLst/>
              </a:prstGeom>
              <a:blipFill>
                <a:blip r:embed="rId4"/>
                <a:stretch>
                  <a:fillRect l="-4065" b="-930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"/>
              <p:cNvSpPr txBox="1"/>
              <p:nvPr/>
            </p:nvSpPr>
            <p:spPr>
              <a:xfrm>
                <a:off x="15873484" y="4656827"/>
                <a:ext cx="1173599" cy="54117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>
                <a:lvl1pPr algn="l">
                  <a:spcBef>
                    <a:spcPts val="4500"/>
                  </a:spcBef>
                  <a:defRPr sz="3800" b="0">
                    <a:solidFill>
                      <a:srgbClr val="519E3E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850" i="1">
                          <a:solidFill>
                            <a:srgbClr val="519E3E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sz="2850" i="1">
                          <a:solidFill>
                            <a:srgbClr val="519E3E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51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3484" y="4656827"/>
                <a:ext cx="1173599" cy="541174"/>
              </a:xfrm>
              <a:prstGeom prst="rect">
                <a:avLst/>
              </a:prstGeom>
              <a:blipFill>
                <a:blip r:embed="rId5"/>
                <a:stretch>
                  <a:fillRect l="-6383" b="-1363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"/>
              <p:cNvSpPr txBox="1"/>
              <p:nvPr/>
            </p:nvSpPr>
            <p:spPr>
              <a:xfrm>
                <a:off x="15852703" y="3492312"/>
                <a:ext cx="1333860" cy="52578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>
                <a:lvl1pPr algn="l">
                  <a:spcBef>
                    <a:spcPts val="4500"/>
                  </a:spcBef>
                  <a:defRPr sz="3800" b="0">
                    <a:solidFill>
                      <a:srgbClr val="3B75AF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2750" i="1">
                          <a:solidFill>
                            <a:srgbClr val="3B74AF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sz="2750" i="1">
                          <a:solidFill>
                            <a:srgbClr val="3B74AF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52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2703" y="3492312"/>
                <a:ext cx="1333860" cy="525785"/>
              </a:xfrm>
              <a:prstGeom prst="rect">
                <a:avLst/>
              </a:prstGeom>
              <a:blipFill>
                <a:blip r:embed="rId6"/>
                <a:stretch>
                  <a:fillRect l="-4717" b="-952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Lada et al. (2010)…"/>
          <p:cNvSpPr txBox="1"/>
          <p:nvPr/>
        </p:nvSpPr>
        <p:spPr>
          <a:xfrm>
            <a:off x="975449" y="11702934"/>
            <a:ext cx="6470143" cy="2180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500"/>
              </a:spcBef>
              <a:defRPr sz="3800" b="0"/>
            </a:pPr>
            <a:r>
              <a:t>Lada et al. (2010)</a:t>
            </a:r>
          </a:p>
          <a:p>
            <a:pPr algn="l">
              <a:spcBef>
                <a:spcPts val="500"/>
              </a:spcBef>
              <a:defRPr sz="3800" b="0"/>
            </a:pPr>
            <a:r>
              <a:t>Schneider et al. (2015)</a:t>
            </a:r>
          </a:p>
          <a:p>
            <a:pPr algn="l">
              <a:spcBef>
                <a:spcPts val="500"/>
              </a:spcBef>
              <a:defRPr sz="3800" b="0"/>
            </a:pPr>
            <a:r>
              <a:t>Parmentier &amp; Pasquali (2020) </a:t>
            </a:r>
            <a:endParaRPr sz="1200"/>
          </a:p>
        </p:txBody>
      </p:sp>
      <p:pic>
        <p:nvPicPr>
          <p:cNvPr id="12" name="Oval Oval" descr="Oval Oval">
            <a:extLst>
              <a:ext uri="{FF2B5EF4-FFF2-40B4-BE49-F238E27FC236}">
                <a16:creationId xmlns:a16="http://schemas.microsoft.com/office/drawing/2014/main" id="{039CCCE0-E1D5-4044-B18A-5A7219AE731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4297891" y="3052266"/>
            <a:ext cx="4212237" cy="262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9878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Модель Галактик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Модель</a:t>
            </a:r>
            <a:r>
              <a:rPr dirty="0"/>
              <a:t> </a:t>
            </a:r>
            <a:r>
              <a:rPr dirty="0" err="1"/>
              <a:t>Галактики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Double-click to edit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689100" y="3355732"/>
                <a:ext cx="21005801" cy="5309540"/>
              </a:xfrm>
              <a:prstGeom prst="rect">
                <a:avLst/>
              </a:prstGeom>
            </p:spPr>
            <p:txBody>
              <a:bodyPr/>
              <a:lstStyle/>
              <a:p>
                <a:pPr marL="0" indent="0" defTabSz="726440">
                  <a:spcBef>
                    <a:spcPts val="5100"/>
                  </a:spcBef>
                  <a:buSzTx/>
                  <a:buNone/>
                  <a:defRPr sz="4224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sz="5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5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sz="5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sz="5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5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5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</m:sSub>
                        </m:den>
                      </m:f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dirty="0"/>
              </a:p>
              <a:p>
                <a:pPr marL="0" indent="0" defTabSz="726440">
                  <a:spcBef>
                    <a:spcPts val="5100"/>
                  </a:spcBef>
                  <a:buSzTx/>
                  <a:buNone/>
                  <a:defRPr sz="4224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sz="5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5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sz="51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sz="51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sSub>
                                    <m:sSubPr>
                                      <m:ctrlPr>
                                        <a:rPr sz="51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51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sz="51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⋆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sz="51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(4−</m:t>
                                  </m:r>
                                  <m:sSup>
                                    <m:sSupPr>
                                      <m:ctrlPr>
                                        <a:rPr sz="51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sz="51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p>
                                      <m:r>
                                        <a:rPr sz="51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sz="51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p>
                                    <m:sSupPr>
                                      <m:ctrlPr>
                                        <a:rPr sz="51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sz="51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p>
                                      <m:r>
                                        <a:rPr sz="51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sz="5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sz="5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sz="5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≈24.52</m:t>
                      </m:r>
                      <m:r>
                        <m:rPr>
                          <m:sty m:val="p"/>
                        </m:rPr>
                        <a:rPr sz="5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pc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69" name="Double-click to edit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689100" y="3355732"/>
                <a:ext cx="21005801" cy="5309540"/>
              </a:xfrm>
              <a:prstGeom prst="rect">
                <a:avLst/>
              </a:prstGeom>
              <a:blipFill>
                <a:blip r:embed="rId2"/>
                <a:stretch>
                  <a:fillRect l="-84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944734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6441" y="3355732"/>
            <a:ext cx="9817382" cy="708499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72" name="Table"/>
          <p:cNvGraphicFramePr/>
          <p:nvPr/>
        </p:nvGraphicFramePr>
        <p:xfrm>
          <a:off x="8140689" y="8362018"/>
          <a:ext cx="5333542" cy="4545222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666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67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753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R [kpc]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753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 dirty="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2.9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0.10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53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4.6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0.075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753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8.0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0.05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753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11.0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0.04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7537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latin typeface="+mn-lt"/>
                          <a:ea typeface="+mn-ea"/>
                          <a:cs typeface="+mn-cs"/>
                          <a:sym typeface="Helvetica Neue Medium"/>
                        </a:rPr>
                        <a:t>18.0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 dirty="0">
                          <a:sym typeface="Helvetica Neue"/>
                        </a:rPr>
                        <a:t>0.03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Equation"/>
              <p:cNvSpPr txBox="1"/>
              <p:nvPr/>
            </p:nvSpPr>
            <p:spPr>
              <a:xfrm>
                <a:off x="11858612" y="8382581"/>
                <a:ext cx="281306" cy="44069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5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sz="5000" dirty="0"/>
              </a:p>
            </p:txBody>
          </p:sp>
        </mc:Choice>
        <mc:Fallback xmlns="">
          <p:sp>
            <p:nvSpPr>
              <p:cNvPr id="17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8612" y="8382581"/>
                <a:ext cx="281306" cy="440691"/>
              </a:xfrm>
              <a:prstGeom prst="rect">
                <a:avLst/>
              </a:prstGeom>
              <a:blipFill>
                <a:blip r:embed="rId4"/>
                <a:stretch>
                  <a:fillRect l="-78261" r="-95652" b="-914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A. Just et al. (2009)"/>
          <p:cNvSpPr txBox="1"/>
          <p:nvPr/>
        </p:nvSpPr>
        <p:spPr>
          <a:xfrm>
            <a:off x="1182595" y="12774505"/>
            <a:ext cx="4244875" cy="65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500"/>
              </a:spcBef>
              <a:defRPr sz="3800" b="0"/>
            </a:lvl1pPr>
          </a:lstStyle>
          <a:p>
            <a:r>
              <a:t>A. Just et al. (2009)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Подходы к подсчету SF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Подходы к подсчету SFE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695" y="2737139"/>
            <a:ext cx="10975687" cy="10975686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Double-click to edit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SFE</m:t>
                        </m:r>
                      </m:e>
                      <m:sub>
                        <m:r>
                          <m:rPr>
                            <m:sty m:val="p"/>
                          </m:rPr>
                          <a:rPr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SFE</m:t>
                        </m:r>
                      </m:e>
                      <m:sub>
                        <m:r>
                          <a:rPr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SFE</m:t>
                        </m:r>
                      </m:e>
                      <m:sub>
                        <m:r>
                          <m:rPr>
                            <m:sty m:val="p"/>
                          </m:rPr>
                          <a:rPr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(10</m:t>
                    </m:r>
                    <m:sSub>
                      <m:sSubPr>
                        <m:ctrlPr>
                          <a:rPr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m:rPr>
                            <m:sty m:val="p"/>
                          </m:rPr>
                          <a:rPr sz="5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sz="5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SFE</m:t>
                        </m:r>
                      </m:e>
                      <m:sub>
                        <m:r>
                          <m:rPr>
                            <m:sty m:val="p"/>
                          </m:rP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SFE</m:t>
                        </m:r>
                      </m:e>
                      <m:sub>
                        <m:r>
                          <m:rPr>
                            <m:sty m:val="p"/>
                          </m:rP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SFE</m:t>
                        </m:r>
                      </m:e>
                      <m:sub>
                        <m:r>
                          <m:rPr>
                            <m:sty m:val="p"/>
                          </m:rP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178" name="Double-click to edit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93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944734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80" name="B. Shukirgaliyev (2017)"/>
          <p:cNvSpPr txBox="1"/>
          <p:nvPr/>
        </p:nvSpPr>
        <p:spPr>
          <a:xfrm>
            <a:off x="1456172" y="12746770"/>
            <a:ext cx="5017034" cy="65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500"/>
              </a:spcBef>
              <a:defRPr sz="3800" b="0"/>
            </a:lvl1pPr>
          </a:lstStyle>
          <a:p>
            <a:r>
              <a:t>B. Shukirgaliyev (2017)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N-body моделирование РЗС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20065">
              <a:defRPr sz="7056"/>
            </a:pPr>
            <a:r>
              <a:t> N-body моделирование РЗС</a:t>
            </a:r>
          </a:p>
          <a:p>
            <a:pPr defTabSz="520065">
              <a:defRPr sz="7056"/>
            </a:pPr>
            <a:r>
              <a:t>Начальные условия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Масса скопления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89100" y="3149600"/>
                <a:ext cx="14167502" cy="10025751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/>
              <a:p>
                <a:pPr defTabSz="751205">
                  <a:spcBef>
                    <a:spcPts val="5300"/>
                  </a:spcBef>
                  <a:buSzPct val="200000"/>
                  <a:defRPr sz="4368"/>
                </a:pPr>
                <a:r>
                  <a:rPr lang="ru-RU" dirty="0"/>
                  <a:t>Масса </a:t>
                </a:r>
                <a:r>
                  <a:rPr lang="ru-RU" dirty="0" err="1"/>
                  <a:t>скопления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ru-RU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6000</m:t>
                    </m:r>
                    <m:sSub>
                      <m:sSubPr>
                        <m:ctrlPr>
                          <a:rPr lang="ar-AE"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ar-AE"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⊙</m:t>
                        </m:r>
                      </m:sub>
                    </m:sSub>
                  </m:oMath>
                </a14:m>
                <a:endParaRPr lang="ar-AE" dirty="0"/>
              </a:p>
              <a:p>
                <a:pPr defTabSz="751205">
                  <a:spcBef>
                    <a:spcPts val="5300"/>
                  </a:spcBef>
                  <a:defRPr sz="4368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SFE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ar-AE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=0.0</m:t>
                    </m:r>
                    <m:r>
                      <a:rPr lang="ru-RU" sz="53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ar-AE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−0.30</m:t>
                    </m:r>
                  </m:oMath>
                </a14:m>
                <a:r>
                  <a:rPr lang="ar-AE" dirty="0"/>
                  <a:t> </a:t>
                </a:r>
              </a:p>
              <a:p>
                <a:pPr defTabSz="751205">
                  <a:spcBef>
                    <a:spcPts val="5300"/>
                  </a:spcBef>
                  <a:defRPr sz="4368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SFE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5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ar-AE" sz="5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=0.13−0.25</m:t>
                    </m:r>
                  </m:oMath>
                </a14:m>
                <a:endParaRPr lang="ar-AE" dirty="0"/>
              </a:p>
              <a:p>
                <a:pPr defTabSz="751205">
                  <a:spcBef>
                    <a:spcPts val="5300"/>
                  </a:spcBef>
                  <a:defRPr sz="4368"/>
                </a:pPr>
                <a14:m>
                  <m:oMath xmlns:m="http://schemas.openxmlformats.org/officeDocument/2006/math">
                    <m:r>
                      <a:rPr lang="ar-AE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ar-AE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=8178</m:t>
                    </m:r>
                    <m:r>
                      <m:rPr>
                        <m:sty m:val="p"/>
                      </m:rPr>
                      <a:rPr lang="en-GB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pc</m:t>
                    </m:r>
                  </m:oMath>
                </a14:m>
                <a:r>
                  <a:rPr lang="en-GB" dirty="0"/>
                  <a:t> — </a:t>
                </a:r>
                <a:r>
                  <a:rPr lang="ru-RU" dirty="0"/>
                  <a:t>орбита</a:t>
                </a:r>
              </a:p>
              <a:p>
                <a:pPr defTabSz="751205">
                  <a:spcBef>
                    <a:spcPts val="5300"/>
                  </a:spcBef>
                  <a:defRPr sz="4368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ar-AE" sz="53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ar-AE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=1.23</m:t>
                    </m:r>
                    <m:r>
                      <m:rPr>
                        <m:sty m:val="p"/>
                      </m:rPr>
                      <a:rPr lang="en-GB" sz="53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pc</m:t>
                    </m:r>
                  </m:oMath>
                </a14:m>
                <a:endParaRPr lang="en-GB" dirty="0"/>
              </a:p>
              <a:p>
                <a:pPr defTabSz="751205">
                  <a:spcBef>
                    <a:spcPts val="5300"/>
                  </a:spcBef>
                  <a:defRPr sz="4368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5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5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52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ar-AE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=24.5</m:t>
                    </m:r>
                    <m:r>
                      <m:rPr>
                        <m:sty m:val="p"/>
                      </m:rPr>
                      <a:rPr lang="en-GB" sz="52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pc</m:t>
                    </m:r>
                  </m:oMath>
                </a14:m>
                <a:endParaRPr lang="en-GB" dirty="0"/>
              </a:p>
              <a:p>
                <a:pPr marL="577850" indent="-577850" defTabSz="751205">
                  <a:spcBef>
                    <a:spcPts val="5300"/>
                  </a:spcBef>
                  <a:buSzPct val="135000"/>
                  <a:defRPr sz="4368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GB" dirty="0"/>
                  <a:t> </a:t>
                </a:r>
                <a:r>
                  <a:rPr lang="ru-RU" dirty="0" err="1"/>
                  <a:t>рандомизации</a:t>
                </a:r>
                <a:r>
                  <a:rPr lang="ru-RU" dirty="0"/>
                  <a:t> </a:t>
                </a:r>
                <a:r>
                  <a:rPr lang="ru-RU" dirty="0" err="1"/>
                  <a:t>по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ar-AE"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ar-AE"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lim>
                        <m:r>
                          <a:rPr lang="ar-AE"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⃗</m:t>
                        </m:r>
                      </m:lim>
                    </m:limUpp>
                    <m:r>
                      <a:rPr lang="ar-AE"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limUpp>
                      <m:limUppPr>
                        <m:ctrlPr>
                          <a:rPr lang="ar-AE"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ar-AE"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lim>
                        <m:r>
                          <a:rPr lang="ar-AE" sz="5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⃗</m:t>
                        </m:r>
                      </m:lim>
                    </m:limUpp>
                  </m:oMath>
                </a14:m>
                <a:r>
                  <a:rPr lang="ar-AE" dirty="0"/>
                  <a:t> </a:t>
                </a:r>
                <a:r>
                  <a:rPr lang="ru-RU" dirty="0"/>
                  <a:t>и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ru-RU" dirty="0"/>
                  <a:t> — по массам</a:t>
                </a:r>
                <a:endParaRPr sz="4800" dirty="0"/>
              </a:p>
            </p:txBody>
          </p:sp>
        </mc:Choice>
        <mc:Fallback xmlns="">
          <p:sp>
            <p:nvSpPr>
              <p:cNvPr id="183" name="Масса скопления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89100" y="3149600"/>
                <a:ext cx="14167502" cy="10025751"/>
              </a:xfrm>
              <a:prstGeom prst="rect">
                <a:avLst/>
              </a:prstGeom>
              <a:blipFill>
                <a:blip r:embed="rId3"/>
                <a:stretch>
                  <a:fillRect l="-4208" t="-6582" b="-2405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" name="spacial_distribution.pdf" descr="spacial_distribution.pdf"/>
          <p:cNvPicPr>
            <a:picLocks noChangeAspect="1"/>
          </p:cNvPicPr>
          <p:nvPr/>
        </p:nvPicPr>
        <p:blipFill>
          <a:blip r:embed="rId4"/>
          <a:srcRect r="49175"/>
          <a:stretch>
            <a:fillRect/>
          </a:stretch>
        </p:blipFill>
        <p:spPr>
          <a:xfrm>
            <a:off x="14631861" y="3393149"/>
            <a:ext cx="8577262" cy="8875844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944734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86" name="B. Shukirgaliyev (2018)"/>
          <p:cNvSpPr txBox="1"/>
          <p:nvPr/>
        </p:nvSpPr>
        <p:spPr>
          <a:xfrm>
            <a:off x="18223190" y="12125082"/>
            <a:ext cx="5017035" cy="65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spcBef>
                <a:spcPts val="4500"/>
              </a:spcBef>
              <a:defRPr sz="3800" b="0"/>
            </a:lvl1pPr>
          </a:lstStyle>
          <a:p>
            <a:r>
              <a:t>B. Shukirgaliyev (2018)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nbody.mp4" descr="nbody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43670" y="2368490"/>
            <a:ext cx="12101647" cy="10757020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N-body моделирование РЗС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N-body моделирование РЗС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PHI-Grape code: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SzTx/>
                  <a:buNone/>
                </a:pPr>
                <a:r>
                  <a:rPr dirty="0"/>
                  <a:t>PHI-Grape code:</a:t>
                </a:r>
              </a:p>
              <a:p>
                <a:r>
                  <a:rPr dirty="0"/>
                  <a:t>softening </a:t>
                </a:r>
                <a14:m>
                  <m:oMath xmlns:m="http://schemas.openxmlformats.org/officeDocument/2006/math">
                    <m:r>
                      <a:rPr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sz="5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m:rPr>
                        <m:sty m:val="p"/>
                      </m:rPr>
                      <a:rPr sz="5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pc</m:t>
                    </m:r>
                  </m:oMath>
                </a14:m>
                <a:endParaRPr dirty="0"/>
              </a:p>
              <a:p>
                <a:r>
                  <a:rPr dirty="0" err="1"/>
                  <a:t>эволюция</a:t>
                </a:r>
                <a:r>
                  <a:rPr dirty="0"/>
                  <a:t> </a:t>
                </a:r>
                <a:r>
                  <a:rPr dirty="0" err="1"/>
                  <a:t>звезд</a:t>
                </a:r>
                <a:endParaRPr dirty="0"/>
              </a:p>
              <a:p>
                <a:r>
                  <a:rPr dirty="0" err="1"/>
                  <a:t>потеря</a:t>
                </a:r>
                <a:r>
                  <a:rPr dirty="0"/>
                  <a:t> </a:t>
                </a:r>
                <a:r>
                  <a:rPr dirty="0" err="1"/>
                  <a:t>массы</a:t>
                </a:r>
                <a:r>
                  <a:rPr dirty="0"/>
                  <a:t> </a:t>
                </a:r>
                <a:r>
                  <a:rPr dirty="0" err="1"/>
                  <a:t>звезд</a:t>
                </a:r>
                <a:endParaRPr dirty="0"/>
              </a:p>
              <a:p>
                <a:r>
                  <a:rPr dirty="0" err="1"/>
                  <a:t>выбрасывание</a:t>
                </a:r>
                <a:r>
                  <a:rPr dirty="0"/>
                  <a:t> SNR</a:t>
                </a:r>
              </a:p>
            </p:txBody>
          </p:sp>
        </mc:Choice>
        <mc:Fallback xmlns="">
          <p:sp>
            <p:nvSpPr>
              <p:cNvPr id="190" name="PHI-Grape code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5"/>
                <a:stretch>
                  <a:fillRect l="-187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944734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92" name="P. Berczik et al. (2011)"/>
          <p:cNvSpPr txBox="1"/>
          <p:nvPr/>
        </p:nvSpPr>
        <p:spPr>
          <a:xfrm>
            <a:off x="1088427" y="12695422"/>
            <a:ext cx="4836542" cy="65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spcBef>
                <a:spcPts val="4500"/>
              </a:spcBef>
              <a:defRPr sz="3800" b="0"/>
            </a:lvl1pPr>
          </a:lstStyle>
          <a:p>
            <a:r>
              <a:t>P. Berczik et al. (2011)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8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541</Words>
  <Application>Microsoft Macintosh PowerPoint</Application>
  <PresentationFormat>Custom</PresentationFormat>
  <Paragraphs>119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Cambria Math</vt:lpstr>
      <vt:lpstr>Helvetica Neue</vt:lpstr>
      <vt:lpstr>Helvetica Neue Light</vt:lpstr>
      <vt:lpstr>Helvetica Neue Medium</vt:lpstr>
      <vt:lpstr>Times Roman</vt:lpstr>
      <vt:lpstr>White</vt:lpstr>
      <vt:lpstr>Эволюция и выживаемость  рассеянных звездных скоплений в моделях с каспом плотности и низкой эффективностью звездообразования</vt:lpstr>
      <vt:lpstr>Образование РЗС</vt:lpstr>
      <vt:lpstr>Подходы к подсчету SFE</vt:lpstr>
      <vt:lpstr>Модели Дэнена и Пламмера</vt:lpstr>
      <vt:lpstr>Модели Дэнена и Пламмера</vt:lpstr>
      <vt:lpstr>Модель Галактики</vt:lpstr>
      <vt:lpstr>Подходы к подсчету SFE</vt:lpstr>
      <vt:lpstr> N-body моделирование РЗС Начальные условия</vt:lpstr>
      <vt:lpstr> N-body моделирование РЗС</vt:lpstr>
      <vt:lpstr>Время бурной релаксации</vt:lpstr>
      <vt:lpstr>Доля звезд vs γ</vt:lpstr>
      <vt:lpstr>Доля звезд vs SFE</vt:lpstr>
      <vt:lpstr>Выводы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Эволюция и выживаемость  рассеянных звездных скоплений в моделях с каспом плотности и низкой эффективностью звездообразования</dc:title>
  <cp:lastModifiedBy>Olga Borodina</cp:lastModifiedBy>
  <cp:revision>7</cp:revision>
  <dcterms:modified xsi:type="dcterms:W3CDTF">2021-12-25T06:10:23Z</dcterms:modified>
</cp:coreProperties>
</file>